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5B616-34F0-42F7-92F3-401EF2EFAE0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183C5-981F-4ECB-823E-3585110D521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EBA9F7-C8AA-49D0-A7F8-3FBD581EAD6D}" type="slidenum">
              <a:rPr lang="ru-RU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4F09-AC09-4B79-8971-C85C477D7A03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2B51F-2654-4661-8C01-99D2E1B54A9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/>
              <a:t>Какой процесс вы наблюдаете на рисунках?</a:t>
            </a:r>
            <a:endParaRPr lang="ru-RU" altLang="ru-RU" sz="3600" dirty="0" smtClean="0">
              <a:latin typeface="Times New Roman" pitchFamily="18" charset="0"/>
            </a:endParaRPr>
          </a:p>
        </p:txBody>
      </p:sp>
      <p:pic>
        <p:nvPicPr>
          <p:cNvPr id="2051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920875"/>
            <a:ext cx="3382962" cy="2795588"/>
          </a:xfrm>
          <a:noFill/>
        </p:spPr>
      </p:pic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060575"/>
            <a:ext cx="4378325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557338"/>
            <a:ext cx="7772400" cy="2447726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b="1" dirty="0" smtClean="0">
                <a:latin typeface="Times New Roman" pitchFamily="18" charset="0"/>
              </a:rPr>
              <a:t>Мейоз</a:t>
            </a:r>
            <a:r>
              <a:rPr lang="ru-RU" altLang="ru-RU" b="1" dirty="0">
                <a:latin typeface="Times New Roman" pitchFamily="18" charset="0"/>
              </a:rPr>
              <a:t> </a:t>
            </a:r>
            <a:r>
              <a:rPr lang="ru-RU" altLang="ru-RU" b="1" dirty="0" smtClean="0">
                <a:latin typeface="Times New Roman" pitchFamily="18" charset="0"/>
              </a:rPr>
              <a:t/>
            </a:r>
            <a:br>
              <a:rPr lang="ru-RU" altLang="ru-RU" b="1" dirty="0" smtClean="0">
                <a:latin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</a:rPr>
              <a:t>Развитие  </a:t>
            </a:r>
            <a:r>
              <a:rPr lang="ru-RU" altLang="ru-RU" b="1" dirty="0" smtClean="0">
                <a:latin typeface="Times New Roman" pitchFamily="18" charset="0"/>
              </a:rPr>
              <a:t>половых клеток.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latin typeface="Times New Roman" pitchFamily="18" charset="0"/>
              </a:rPr>
              <a:t>Цель:</a:t>
            </a:r>
          </a:p>
        </p:txBody>
      </p:sp>
      <p:sp>
        <p:nvSpPr>
          <p:cNvPr id="6147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Познакомится с сущностью мейоза, как одного из способов деления клетки, с его основными фазами и процессами; Научиться правильно проводить сравнение митоза и мейоза, выявлять основные черты сходства и признаки различия между этими двумя типами деления клетки;</a:t>
            </a:r>
          </a:p>
          <a:p>
            <a:pPr eaLnBrk="1" hangingPunct="1"/>
            <a:r>
              <a:rPr lang="ru-RU" smtClean="0"/>
              <a:t>Изучить сущность гаметогенеза.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497887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3600" b="1" smtClean="0">
                <a:solidFill>
                  <a:srgbClr val="FFFF00"/>
                </a:solidFill>
                <a:latin typeface="Times New Roman" pitchFamily="18" charset="0"/>
              </a:rPr>
              <a:t>Мейоз – деление клетки с уменьшением числа хромосом вдвое.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800" b="1" dirty="0" smtClean="0">
                <a:solidFill>
                  <a:srgbClr val="FFCC99"/>
                </a:solidFill>
              </a:rPr>
              <a:t>Биологическое значение мейоза: </a:t>
            </a:r>
            <a:endParaRPr lang="ru-RU" sz="2800" dirty="0" smtClean="0">
              <a:solidFill>
                <a:srgbClr val="FFCC99"/>
              </a:solidFill>
            </a:endParaRPr>
          </a:p>
          <a:p>
            <a:pPr eaLnBrk="1" hangingPunct="1">
              <a:defRPr/>
            </a:pPr>
            <a:r>
              <a:rPr lang="ru-RU" sz="2800" dirty="0" smtClean="0">
                <a:solidFill>
                  <a:srgbClr val="FFCC99"/>
                </a:solidFill>
              </a:rPr>
              <a:t>Образование гаплоидных половых клеток. Обеспечивает многообразие генетического состава гамет;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rgbClr val="FFCC99"/>
                </a:solidFill>
              </a:rPr>
              <a:t>Поддержание определённого и постоянного числа хромосом во всех поколениях каждого вида живых организмов;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rgbClr val="FFCC99"/>
                </a:solidFill>
              </a:rPr>
              <a:t>Обеспечивает генетическое разнообразие.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765175"/>
            <a:ext cx="8229600" cy="15700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3200" b="1" smtClean="0"/>
              <a:t>Самостоятельная работа с учебником</a:t>
            </a:r>
            <a:br>
              <a:rPr lang="ru-RU" sz="3200" b="1" smtClean="0"/>
            </a:br>
            <a:r>
              <a:rPr lang="ru-RU" sz="3200" b="1" smtClean="0"/>
              <a:t/>
            </a:r>
            <a:br>
              <a:rPr lang="ru-RU" sz="3200" b="1" smtClean="0"/>
            </a:br>
            <a:r>
              <a:rPr lang="ru-RU" sz="2400" b="1" smtClean="0"/>
              <a:t>Задание 1</a:t>
            </a:r>
            <a:r>
              <a:rPr lang="ru-RU" sz="2400" smtClean="0"/>
              <a:t>. Рассмотреть </a:t>
            </a:r>
            <a:r>
              <a:rPr lang="en-US" sz="2400" smtClean="0"/>
              <a:t>I</a:t>
            </a:r>
            <a:r>
              <a:rPr lang="ru-RU" sz="2400" smtClean="0"/>
              <a:t> и </a:t>
            </a:r>
            <a:r>
              <a:rPr lang="en-US" sz="2400" smtClean="0"/>
              <a:t>II </a:t>
            </a:r>
            <a:r>
              <a:rPr lang="ru-RU" sz="2400" smtClean="0"/>
              <a:t>деление мейоза и его фазы по рис 1.22.  стр.47. </a:t>
            </a:r>
            <a:br>
              <a:rPr lang="ru-RU" sz="2400" smtClean="0"/>
            </a:br>
            <a:r>
              <a:rPr lang="ru-RU" sz="2400" b="1" smtClean="0"/>
              <a:t>Задание 2</a:t>
            </a:r>
            <a:r>
              <a:rPr lang="ru-RU" sz="2400" smtClean="0"/>
              <a:t>. Используя конспект по митозу и параграф 1.5.2. найдите сходство и различия между митозом и мейозом и заполните опорные схемы.</a:t>
            </a:r>
          </a:p>
        </p:txBody>
      </p:sp>
      <p:pic>
        <p:nvPicPr>
          <p:cNvPr id="81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284538"/>
            <a:ext cx="770413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smtClean="0">
                <a:latin typeface="Times New Roman" pitchFamily="18" charset="0"/>
              </a:rPr>
              <a:t>Проверка</a:t>
            </a:r>
          </a:p>
        </p:txBody>
      </p:sp>
      <p:pic>
        <p:nvPicPr>
          <p:cNvPr id="921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765175"/>
            <a:ext cx="7345363" cy="59340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smtClean="0">
                <a:latin typeface="Times New Roman" pitchFamily="18" charset="0"/>
              </a:rPr>
              <a:t>Гаметогенез</a:t>
            </a:r>
            <a:r>
              <a:rPr lang="ru-RU" altLang="ru-RU" smtClean="0">
                <a:latin typeface="Times New Roman" pitchFamily="18" charset="0"/>
              </a:rPr>
              <a:t> – процесс образования половых клеток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z="1200" dirty="0" smtClean="0"/>
          </a:p>
          <a:p>
            <a:pPr eaLnBrk="1" hangingPunct="1">
              <a:defRPr/>
            </a:pPr>
            <a:r>
              <a:rPr lang="ru-RU" altLang="ru-RU" sz="3600" b="1" dirty="0" smtClean="0">
                <a:solidFill>
                  <a:srgbClr val="FF0000"/>
                </a:solidFill>
              </a:rPr>
              <a:t>Сперматогенез</a:t>
            </a:r>
            <a:r>
              <a:rPr lang="ru-RU" altLang="ru-RU" sz="3600" dirty="0" smtClean="0">
                <a:solidFill>
                  <a:srgbClr val="FFFF00"/>
                </a:solidFill>
              </a:rPr>
              <a:t> – процесс образования сперматозоидов.</a:t>
            </a:r>
          </a:p>
          <a:p>
            <a:pPr eaLnBrk="1" hangingPunct="1">
              <a:defRPr/>
            </a:pPr>
            <a:r>
              <a:rPr lang="ru-RU" altLang="ru-RU" sz="3600" b="1" dirty="0" smtClean="0">
                <a:solidFill>
                  <a:srgbClr val="FF0000"/>
                </a:solidFill>
              </a:rPr>
              <a:t>Овогенез</a:t>
            </a:r>
            <a:r>
              <a:rPr lang="ru-RU" altLang="ru-RU" sz="3600" dirty="0" smtClean="0">
                <a:solidFill>
                  <a:srgbClr val="FFFF00"/>
                </a:solidFill>
              </a:rPr>
              <a:t> – процесс образования яйцеклеток.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altLang="ru-RU" sz="3600" dirty="0" smtClean="0">
                <a:solidFill>
                  <a:schemeClr val="accent1">
                    <a:lumMod val="90000"/>
                  </a:schemeClr>
                </a:solidFill>
              </a:rPr>
              <a:t>А как же образуются половые клетки?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>
              <a:latin typeface="Times New Roman" pitchFamily="18" charset="0"/>
            </a:endParaRPr>
          </a:p>
        </p:txBody>
      </p:sp>
      <p:pic>
        <p:nvPicPr>
          <p:cNvPr id="1126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2275" y="26988"/>
            <a:ext cx="5905500" cy="6715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57338"/>
            <a:ext cx="7772400" cy="1693862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3200" smtClean="0">
                <a:latin typeface="Times New Roman" pitchFamily="18" charset="0"/>
              </a:rPr>
              <a:t>1. </a:t>
            </a:r>
            <a:r>
              <a:rPr lang="ru-RU" altLang="ru-RU" sz="3200" b="1" i="1" smtClean="0">
                <a:latin typeface="Times New Roman" pitchFamily="18" charset="0"/>
              </a:rPr>
              <a:t>Что называют мейозом?</a:t>
            </a:r>
            <a:br>
              <a:rPr lang="ru-RU" altLang="ru-RU" sz="3200" b="1" i="1" smtClean="0">
                <a:latin typeface="Times New Roman" pitchFamily="18" charset="0"/>
              </a:rPr>
            </a:br>
            <a:r>
              <a:rPr lang="ru-RU" altLang="ru-RU" sz="3200" b="1" i="1" smtClean="0">
                <a:latin typeface="Times New Roman" pitchFamily="18" charset="0"/>
              </a:rPr>
              <a:t>2. Каково его значение?</a:t>
            </a:r>
            <a:br>
              <a:rPr lang="ru-RU" altLang="ru-RU" sz="3200" b="1" i="1" smtClean="0">
                <a:latin typeface="Times New Roman" pitchFamily="18" charset="0"/>
              </a:rPr>
            </a:br>
            <a:r>
              <a:rPr lang="ru-RU" altLang="ru-RU" sz="3200" b="1" i="1" smtClean="0">
                <a:latin typeface="Times New Roman" pitchFamily="18" charset="0"/>
              </a:rPr>
              <a:t>3. Какой набор хромосом в половых клетках на стадии размножении?</a:t>
            </a:r>
            <a:br>
              <a:rPr lang="ru-RU" altLang="ru-RU" sz="3200" b="1" i="1" smtClean="0">
                <a:latin typeface="Times New Roman" pitchFamily="18" charset="0"/>
              </a:rPr>
            </a:br>
            <a:r>
              <a:rPr lang="ru-RU" altLang="ru-RU" sz="3200" b="1" i="1" smtClean="0">
                <a:latin typeface="Times New Roman" pitchFamily="18" charset="0"/>
              </a:rPr>
              <a:t>4. Какой набор хромосом у яйцеклетки на стадии созревании? </a:t>
            </a:r>
            <a:r>
              <a:rPr lang="ru-RU" altLang="ru-RU" sz="2400" b="1" i="1" smtClean="0">
                <a:latin typeface="Times New Roman" pitchFamily="18" charset="0"/>
              </a:rPr>
              <a:t/>
            </a:r>
            <a:br>
              <a:rPr lang="ru-RU" altLang="ru-RU" sz="2400" b="1" i="1" smtClean="0">
                <a:latin typeface="Times New Roman" pitchFamily="18" charset="0"/>
              </a:rPr>
            </a:br>
            <a:endParaRPr lang="ru-RU" altLang="ru-RU" sz="2400" b="1" i="1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FF00"/>
                </a:solidFill>
                <a:latin typeface="Times New Roman" pitchFamily="18" charset="0"/>
              </a:rPr>
              <a:t>Домашнее задание</a:t>
            </a:r>
          </a:p>
        </p:txBody>
      </p:sp>
      <p:sp>
        <p:nvSpPr>
          <p:cNvPr id="13315" name="Объект 1"/>
          <p:cNvSpPr>
            <a:spLocks noGrp="1"/>
          </p:cNvSpPr>
          <p:nvPr>
            <p:ph idx="1"/>
          </p:nvPr>
        </p:nvSpPr>
        <p:spPr>
          <a:xfrm>
            <a:off x="457200" y="1628775"/>
            <a:ext cx="8147050" cy="4497388"/>
          </a:xfrm>
        </p:spPr>
        <p:txBody>
          <a:bodyPr/>
          <a:lstStyle/>
          <a:p>
            <a:pPr eaLnBrk="1" hangingPunct="1"/>
            <a:r>
              <a:rPr lang="ru-RU" b="1" dirty="0" smtClean="0"/>
              <a:t>Презентация </a:t>
            </a:r>
            <a:r>
              <a:rPr lang="ru-RU" b="1" dirty="0" smtClean="0"/>
              <a:t>«История открытия мейоза</a:t>
            </a:r>
            <a:r>
              <a:rPr lang="ru-RU" b="1" dirty="0" smtClean="0"/>
              <a:t>».</a:t>
            </a:r>
          </a:p>
          <a:p>
            <a:pPr eaLnBrk="1" hangingPunct="1"/>
            <a:r>
              <a:rPr lang="ru-RU" b="1" dirty="0" smtClean="0"/>
              <a:t>Параграф 31, вопросы  </a:t>
            </a:r>
            <a:endParaRPr lang="ru-RU" b="1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147</Words>
  <Application>Microsoft Office PowerPoint</Application>
  <PresentationFormat>Экран (4:3)</PresentationFormat>
  <Paragraphs>22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Какой процесс вы наблюдаете на рисунках?</vt:lpstr>
      <vt:lpstr>Мейоз  Развитие  половых клеток.</vt:lpstr>
      <vt:lpstr>Цель:</vt:lpstr>
      <vt:lpstr>Мейоз – деление клетки с уменьшением числа хромосом вдвое.</vt:lpstr>
      <vt:lpstr>Самостоятельная работа с учебником  Задание 1. Рассмотреть I и II деление мейоза и его фазы по рис 1.22.  стр.47.  Задание 2. Используя конспект по митозу и параграф 1.5.2. найдите сходство и различия между митозом и мейозом и заполните опорные схемы.</vt:lpstr>
      <vt:lpstr>Проверка</vt:lpstr>
      <vt:lpstr>Гаметогенез – процесс образования половых клеток</vt:lpstr>
      <vt:lpstr>Слайд 8</vt:lpstr>
      <vt:lpstr>1. Что называют мейозом? 2. Каково его значение? 3. Какой набор хромосом в половых клетках на стадии размножении? 4. Какой набор хромосом у яйцеклетки на стадии созревании? 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Какой процесс вы наблюдаете на рисунках?</dc:title>
  <dc:creator>User</dc:creator>
  <cp:lastModifiedBy>User</cp:lastModifiedBy>
  <cp:revision>1</cp:revision>
  <dcterms:created xsi:type="dcterms:W3CDTF">2017-02-08T01:26:05Z</dcterms:created>
  <dcterms:modified xsi:type="dcterms:W3CDTF">2017-02-08T01:39:07Z</dcterms:modified>
</cp:coreProperties>
</file>